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9" r:id="rId2"/>
    <p:sldId id="291" r:id="rId3"/>
    <p:sldId id="261" r:id="rId4"/>
    <p:sldId id="262" r:id="rId5"/>
    <p:sldId id="263" r:id="rId6"/>
    <p:sldId id="264" r:id="rId7"/>
    <p:sldId id="265" r:id="rId8"/>
    <p:sldId id="266" r:id="rId9"/>
    <p:sldId id="257" r:id="rId10"/>
    <p:sldId id="267" r:id="rId11"/>
    <p:sldId id="260" r:id="rId12"/>
    <p:sldId id="268" r:id="rId13"/>
    <p:sldId id="269" r:id="rId14"/>
    <p:sldId id="270" r:id="rId15"/>
    <p:sldId id="271" r:id="rId16"/>
    <p:sldId id="272" r:id="rId17"/>
    <p:sldId id="273" r:id="rId18"/>
    <p:sldId id="274" r:id="rId19"/>
    <p:sldId id="275" r:id="rId20"/>
    <p:sldId id="282" r:id="rId21"/>
    <p:sldId id="276" r:id="rId22"/>
    <p:sldId id="277" r:id="rId23"/>
    <p:sldId id="278" r:id="rId24"/>
    <p:sldId id="279" r:id="rId25"/>
    <p:sldId id="284" r:id="rId26"/>
    <p:sldId id="283" r:id="rId27"/>
    <p:sldId id="258" r:id="rId28"/>
    <p:sldId id="285" r:id="rId29"/>
    <p:sldId id="280" r:id="rId30"/>
    <p:sldId id="281" r:id="rId31"/>
    <p:sldId id="286" r:id="rId32"/>
    <p:sldId id="287" r:id="rId33"/>
    <p:sldId id="288" r:id="rId34"/>
    <p:sldId id="289"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9696"/>
    <a:srgbClr val="9E58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3" d="100"/>
          <a:sy n="83" d="100"/>
        </p:scale>
        <p:origin x="-150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15462E-E033-44A3-AF5F-CA6629F0A670}" type="datetimeFigureOut">
              <a:rPr lang="en-US" smtClean="0"/>
              <a:pPr/>
              <a:t>3/13/2014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4BF904-1A9D-4DF2-9791-C2BB40EF9F68}" type="slidenum">
              <a:rPr lang="en-CA" smtClean="0"/>
              <a:pPr/>
              <a:t>‹#›</a:t>
            </a:fld>
            <a:endParaRPr lang="en-CA"/>
          </a:p>
        </p:txBody>
      </p:sp>
    </p:spTree>
    <p:extLst>
      <p:ext uri="{BB962C8B-B14F-4D97-AF65-F5344CB8AC3E}">
        <p14:creationId xmlns:p14="http://schemas.microsoft.com/office/powerpoint/2010/main" val="2331414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3</a:t>
            </a:fld>
            <a:endParaRPr lang="en-CA" dirty="0">
              <a:solidFill>
                <a:prstClr val="black"/>
              </a:solidFill>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a:fld id="{59527117-5411-40D8-9DD8-F3DA98294BFF}" type="slidenum">
              <a:rPr lang="en-CA">
                <a:solidFill>
                  <a:prstClr val="black"/>
                </a:solidFill>
                <a:latin typeface="Calibri"/>
              </a:rPr>
              <a:pPr algn="r" rtl="0"/>
              <a:t>27</a:t>
            </a:fld>
            <a:endParaRPr lang="en-CA" dirty="0">
              <a:solidFill>
                <a:prstClr val="black"/>
              </a:solidFill>
              <a:latin typeface="Calibri"/>
            </a:endParaRPr>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32</a:t>
            </a:fld>
            <a:endParaRPr lang="en-CA" dirty="0">
              <a:solidFill>
                <a:prstClr val="black"/>
              </a:solidFill>
              <a:latin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33</a:t>
            </a:fld>
            <a:endParaRPr lang="en-CA" dirty="0">
              <a:solidFill>
                <a:prstClr val="black"/>
              </a:solidFill>
              <a:latin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34</a:t>
            </a:fld>
            <a:endParaRPr lang="en-CA" dirty="0">
              <a:solidFill>
                <a:prstClr val="black"/>
              </a:solidFill>
              <a:latin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35</a:t>
            </a:fld>
            <a:endParaRPr lang="en-CA" dirty="0">
              <a:solidFill>
                <a:prstClr val="black"/>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4</a:t>
            </a:fld>
            <a:endParaRPr lang="en-CA" dirty="0">
              <a:solidFill>
                <a:prstClr val="black"/>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5</a:t>
            </a:fld>
            <a:endParaRPr lang="en-CA" dirty="0">
              <a:solidFill>
                <a:prstClr val="black"/>
              </a:solidFill>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6</a:t>
            </a:fld>
            <a:endParaRPr lang="en-CA" dirty="0">
              <a:solidFill>
                <a:prstClr val="black"/>
              </a:solidFill>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7</a:t>
            </a:fld>
            <a:endParaRPr lang="en-CA" dirty="0">
              <a:solidFill>
                <a:prstClr val="black"/>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8</a:t>
            </a:fld>
            <a:endParaRPr lang="en-CA" dirty="0">
              <a:solidFill>
                <a:prstClr val="black"/>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13</a:t>
            </a:fld>
            <a:endParaRPr lang="en-CA" dirty="0">
              <a:solidFill>
                <a:prstClr val="black"/>
              </a:solidFill>
              <a:latin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14</a:t>
            </a:fld>
            <a:endParaRPr lang="en-CA" dirty="0">
              <a:solidFill>
                <a:prstClr val="black"/>
              </a:solidFill>
              <a:latin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lgn="r" rtl="0"/>
            <a:fld id="{EA3EBAA0-F2BE-4DEF-A151-B1A2EC74263E}" type="slidenum">
              <a:rPr lang="en-CA">
                <a:solidFill>
                  <a:prstClr val="black"/>
                </a:solidFill>
                <a:latin typeface="Calibri"/>
              </a:rPr>
              <a:pPr algn="r" rtl="0"/>
              <a:t>15</a:t>
            </a:fld>
            <a:endParaRPr lang="en-CA" dirty="0">
              <a:solidFill>
                <a:prstClr val="black"/>
              </a:solidFill>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0C1C19DD-BD5C-483F-BB27-38A8CE50B977}" type="datetimeFigureOut">
              <a:rPr lang="en-US" smtClean="0"/>
              <a:pPr/>
              <a:t>3/13/2014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0C1C19DD-BD5C-483F-BB27-38A8CE50B977}" type="datetimeFigureOut">
              <a:rPr lang="en-US" smtClean="0"/>
              <a:pPr/>
              <a:t>3/13/2014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0C1C19DD-BD5C-483F-BB27-38A8CE50B977}" type="datetimeFigureOut">
              <a:rPr lang="en-US" smtClean="0"/>
              <a:pPr/>
              <a:t>3/13/2014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0C1C19DD-BD5C-483F-BB27-38A8CE50B977}" type="datetimeFigureOut">
              <a:rPr lang="en-US" smtClean="0"/>
              <a:pPr/>
              <a:t>3/13/2014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1C19DD-BD5C-483F-BB27-38A8CE50B977}" type="datetimeFigureOut">
              <a:rPr lang="en-US" smtClean="0"/>
              <a:pPr/>
              <a:t>3/13/2014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0C1C19DD-BD5C-483F-BB27-38A8CE50B977}" type="datetimeFigureOut">
              <a:rPr lang="en-US" smtClean="0"/>
              <a:pPr/>
              <a:t>3/13/2014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0C1C19DD-BD5C-483F-BB27-38A8CE50B977}" type="datetimeFigureOut">
              <a:rPr lang="en-US" smtClean="0"/>
              <a:pPr/>
              <a:t>3/13/2014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0C1C19DD-BD5C-483F-BB27-38A8CE50B977}" type="datetimeFigureOut">
              <a:rPr lang="en-US" smtClean="0"/>
              <a:pPr/>
              <a:t>3/13/2014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1C19DD-BD5C-483F-BB27-38A8CE50B977}" type="datetimeFigureOut">
              <a:rPr lang="en-US" smtClean="0"/>
              <a:pPr/>
              <a:t>3/13/2014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1C19DD-BD5C-483F-BB27-38A8CE50B977}" type="datetimeFigureOut">
              <a:rPr lang="en-US" smtClean="0"/>
              <a:pPr/>
              <a:t>3/13/2014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1C19DD-BD5C-483F-BB27-38A8CE50B977}" type="datetimeFigureOut">
              <a:rPr lang="en-US" smtClean="0"/>
              <a:pPr/>
              <a:t>3/13/2014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DC838A2-E2C9-4E59-AC85-BE1F0F876DC9}"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1C19DD-BD5C-483F-BB27-38A8CE50B977}" type="datetimeFigureOut">
              <a:rPr lang="en-US" smtClean="0"/>
              <a:pPr/>
              <a:t>3/13/2014</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C838A2-E2C9-4E59-AC85-BE1F0F876DC9}"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Hitl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4125" y="152400"/>
            <a:ext cx="4095750" cy="2871788"/>
          </a:xfrm>
          <a:prstGeom prst="rect">
            <a:avLst/>
          </a:prstGeom>
          <a:noFill/>
          <a:ln w="9525">
            <a:solidFill>
              <a:srgbClr val="FFFF00"/>
            </a:solidFill>
            <a:miter lim="800000"/>
            <a:headEnd/>
            <a:tailEnd/>
          </a:ln>
        </p:spPr>
      </p:pic>
      <p:pic>
        <p:nvPicPr>
          <p:cNvPr id="58371" name="Picture 3" descr="Idi Am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429000"/>
            <a:ext cx="2176463" cy="3200400"/>
          </a:xfrm>
          <a:prstGeom prst="rect">
            <a:avLst/>
          </a:prstGeom>
          <a:noFill/>
          <a:ln w="9525">
            <a:solidFill>
              <a:srgbClr val="FFFF00"/>
            </a:solidFill>
            <a:miter lim="800000"/>
            <a:headEnd/>
            <a:tailEnd/>
          </a:ln>
        </p:spPr>
      </p:pic>
      <p:pic>
        <p:nvPicPr>
          <p:cNvPr id="58372" name="Picture 4" descr="Liam Gallagh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52400"/>
            <a:ext cx="2095500" cy="3048000"/>
          </a:xfrm>
          <a:prstGeom prst="rect">
            <a:avLst/>
          </a:prstGeom>
          <a:noFill/>
          <a:ln w="9525">
            <a:solidFill>
              <a:srgbClr val="FFFF00"/>
            </a:solidFill>
            <a:miter lim="800000"/>
            <a:headEnd/>
            <a:tailEnd/>
          </a:ln>
        </p:spPr>
      </p:pic>
      <p:grpSp>
        <p:nvGrpSpPr>
          <p:cNvPr id="2" name="Group 5"/>
          <p:cNvGrpSpPr>
            <a:grpSpLocks/>
          </p:cNvGrpSpPr>
          <p:nvPr/>
        </p:nvGrpSpPr>
        <p:grpSpPr bwMode="auto">
          <a:xfrm>
            <a:off x="2362200" y="76200"/>
            <a:ext cx="4419600" cy="2971800"/>
            <a:chOff x="1488" y="288"/>
            <a:chExt cx="2784" cy="1872"/>
          </a:xfrm>
        </p:grpSpPr>
        <p:sp useBgFill="1">
          <p:nvSpPr>
            <p:cNvPr id="58374" name="Rectangle 6"/>
            <p:cNvSpPr>
              <a:spLocks noChangeArrowheads="1"/>
            </p:cNvSpPr>
            <p:nvPr/>
          </p:nvSpPr>
          <p:spPr bwMode="auto">
            <a:xfrm>
              <a:off x="1488" y="288"/>
              <a:ext cx="2784" cy="1872"/>
            </a:xfrm>
            <a:prstGeom prst="rect">
              <a:avLst/>
            </a:prstGeom>
            <a:ln w="9525">
              <a:noFill/>
              <a:miter lim="800000"/>
              <a:headEnd/>
              <a:tailEnd/>
            </a:ln>
            <a:effectLst/>
          </p:spPr>
          <p:txBody>
            <a:bodyPr wrap="none" anchor="ctr"/>
            <a:lstStyle/>
            <a:p>
              <a:endParaRPr lang="en-CA"/>
            </a:p>
          </p:txBody>
        </p:sp>
        <p:pic>
          <p:nvPicPr>
            <p:cNvPr id="58375" name="Picture 7" descr="Bin Lad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6" y="432"/>
              <a:ext cx="2664" cy="1599"/>
            </a:xfrm>
            <a:prstGeom prst="rect">
              <a:avLst/>
            </a:prstGeom>
            <a:noFill/>
            <a:ln w="9525">
              <a:solidFill>
                <a:srgbClr val="FFFF00"/>
              </a:solidFill>
              <a:miter lim="800000"/>
              <a:headEnd/>
              <a:tailEnd/>
            </a:ln>
          </p:spPr>
        </p:pic>
      </p:grpSp>
      <p:pic>
        <p:nvPicPr>
          <p:cNvPr id="58376" name="Picture 8" descr="Margaret Thatch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4102100"/>
            <a:ext cx="2895600" cy="2451100"/>
          </a:xfrm>
          <a:prstGeom prst="rect">
            <a:avLst/>
          </a:prstGeom>
          <a:noFill/>
          <a:ln w="9525">
            <a:solidFill>
              <a:srgbClr val="FFFF00"/>
            </a:solidFill>
            <a:miter lim="800000"/>
            <a:headEnd/>
            <a:tailEnd/>
          </a:ln>
        </p:spPr>
      </p:pic>
      <p:pic>
        <p:nvPicPr>
          <p:cNvPr id="58377" name="Picture 9" descr="Richard Nixo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6588" y="2971800"/>
            <a:ext cx="2789237" cy="3638550"/>
          </a:xfrm>
          <a:prstGeom prst="rect">
            <a:avLst/>
          </a:prstGeom>
          <a:noFill/>
          <a:ln w="9525">
            <a:solidFill>
              <a:srgbClr val="FFFF00"/>
            </a:solidFill>
            <a:miter lim="800000"/>
            <a:headEnd/>
            <a:tailEnd/>
          </a:ln>
        </p:spPr>
      </p:pic>
      <p:pic>
        <p:nvPicPr>
          <p:cNvPr id="58378" name="Picture 10" descr="Jack the Ripper"/>
          <p:cNvPicPr>
            <a:picLocks noChangeAspect="1" noChangeArrowheads="1"/>
          </p:cNvPicPr>
          <p:nvPr/>
        </p:nvPicPr>
        <p:blipFill>
          <a:blip r:embed="rId8" cstate="print">
            <a:extLst>
              <a:ext uri="{28A0092B-C50C-407E-A947-70E740481C1C}">
                <a14:useLocalDpi xmlns:a14="http://schemas.microsoft.com/office/drawing/2010/main" val="0"/>
              </a:ext>
            </a:extLst>
          </a:blip>
          <a:srcRect l="40436" r="12323"/>
          <a:stretch>
            <a:fillRect/>
          </a:stretch>
        </p:blipFill>
        <p:spPr bwMode="auto">
          <a:xfrm>
            <a:off x="6781800" y="152400"/>
            <a:ext cx="2157413" cy="3733800"/>
          </a:xfrm>
          <a:prstGeom prst="rect">
            <a:avLst/>
          </a:prstGeom>
          <a:noFill/>
          <a:ln w="9525">
            <a:solidFill>
              <a:srgbClr val="FFFF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fade">
                                      <p:cBhvr>
                                        <p:cTn id="7" dur="2000"/>
                                        <p:tgtEl>
                                          <p:spTgt spid="583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371"/>
                                        </p:tgtEl>
                                        <p:attrNameLst>
                                          <p:attrName>style.visibility</p:attrName>
                                        </p:attrNameLst>
                                      </p:cBhvr>
                                      <p:to>
                                        <p:strVal val="visible"/>
                                      </p:to>
                                    </p:set>
                                    <p:animEffect transition="in" filter="fade">
                                      <p:cBhvr>
                                        <p:cTn id="17" dur="2000"/>
                                        <p:tgtEl>
                                          <p:spTgt spid="5837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8377"/>
                                        </p:tgtEl>
                                        <p:attrNameLst>
                                          <p:attrName>style.visibility</p:attrName>
                                        </p:attrNameLst>
                                      </p:cBhvr>
                                      <p:to>
                                        <p:strVal val="visible"/>
                                      </p:to>
                                    </p:set>
                                    <p:animEffect transition="in" filter="fade">
                                      <p:cBhvr>
                                        <p:cTn id="22" dur="2000"/>
                                        <p:tgtEl>
                                          <p:spTgt spid="5837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8376"/>
                                        </p:tgtEl>
                                        <p:attrNameLst>
                                          <p:attrName>style.visibility</p:attrName>
                                        </p:attrNameLst>
                                      </p:cBhvr>
                                      <p:to>
                                        <p:strVal val="visible"/>
                                      </p:to>
                                    </p:set>
                                    <p:animEffect transition="in" filter="fade">
                                      <p:cBhvr>
                                        <p:cTn id="27" dur="2000"/>
                                        <p:tgtEl>
                                          <p:spTgt spid="5837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8378"/>
                                        </p:tgtEl>
                                        <p:attrNameLst>
                                          <p:attrName>style.visibility</p:attrName>
                                        </p:attrNameLst>
                                      </p:cBhvr>
                                      <p:to>
                                        <p:strVal val="visible"/>
                                      </p:to>
                                    </p:set>
                                    <p:animEffect transition="in" filter="fade">
                                      <p:cBhvr>
                                        <p:cTn id="32" dur="2000"/>
                                        <p:tgtEl>
                                          <p:spTgt spid="5837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8372"/>
                                        </p:tgtEl>
                                        <p:attrNameLst>
                                          <p:attrName>style.visibility</p:attrName>
                                        </p:attrNameLst>
                                      </p:cBhvr>
                                      <p:to>
                                        <p:strVal val="visible"/>
                                      </p:to>
                                    </p:set>
                                    <p:animEffect transition="in" filter="fade">
                                      <p:cBhvr>
                                        <p:cTn id="37" dur="2000"/>
                                        <p:tgtEl>
                                          <p:spTgt spid="58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1754326"/>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Luke 23:34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Jesus said, “Father, forgive them, for they don’t know what they are doing.” </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0156" y="857232"/>
            <a:ext cx="8215370" cy="1446550"/>
          </a:xfrm>
          <a:prstGeom prst="rect">
            <a:avLst/>
          </a:prstGeom>
          <a:noFill/>
        </p:spPr>
        <p:txBody>
          <a:bodyPr wrap="square" rtlCol="0">
            <a:spAutoFit/>
          </a:bodyPr>
          <a:lstStyle/>
          <a:p>
            <a:pPr algn="ctr"/>
            <a:r>
              <a:rPr lang="en-CA" sz="8800" dirty="0" smtClean="0">
                <a:solidFill>
                  <a:schemeClr val="bg1"/>
                </a:solidFill>
                <a:effectLst>
                  <a:outerShdw blurRad="38100" dist="38100" dir="2700000" algn="tl">
                    <a:srgbClr val="000000">
                      <a:alpha val="43137"/>
                    </a:srgbClr>
                  </a:outerShdw>
                </a:effectLst>
                <a:latin typeface="Broadway" pitchFamily="82" charset="0"/>
              </a:rPr>
              <a:t>Forgiveness</a:t>
            </a:r>
            <a:endParaRPr lang="en-CA" sz="8800" dirty="0">
              <a:solidFill>
                <a:schemeClr val="bg1"/>
              </a:solidFill>
              <a:effectLst>
                <a:outerShdw blurRad="38100" dist="38100" dir="2700000" algn="tl">
                  <a:srgbClr val="000000">
                    <a:alpha val="43137"/>
                  </a:srgbClr>
                </a:outerShdw>
              </a:effectLst>
              <a:latin typeface="Broadway"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3416320"/>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2 Peter 3:9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The Lord isn’t really being slow about his promise, as some people think. No, he is being patient for your sake. He does not want anyone to be destroyed, but wants everyone to repent.</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85786" y="142852"/>
            <a:ext cx="7567584"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Acknowledgment Of Our Sin </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85786" y="142852"/>
            <a:ext cx="7567584"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Acknowledgment Of Our Sin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3" name="Rectangle 2"/>
          <p:cNvSpPr/>
          <p:nvPr/>
        </p:nvSpPr>
        <p:spPr>
          <a:xfrm>
            <a:off x="428596" y="1285860"/>
            <a:ext cx="8300670"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A Sense Of Remorse For Our Sin</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85786" y="142852"/>
            <a:ext cx="7567584"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Acknowledgment Of Our Sin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3" name="Rectangle 2"/>
          <p:cNvSpPr/>
          <p:nvPr/>
        </p:nvSpPr>
        <p:spPr>
          <a:xfrm>
            <a:off x="253039" y="1285860"/>
            <a:ext cx="8605241"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A Sense Of Remorse For Our Sin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4" name="Rectangle 3"/>
          <p:cNvSpPr/>
          <p:nvPr/>
        </p:nvSpPr>
        <p:spPr>
          <a:xfrm>
            <a:off x="571472" y="2428868"/>
            <a:ext cx="8067979"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Acceptance of Our forgiveness </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1754326"/>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Matthew 27:4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“I have sinned,” he declared, “for I have betrayed an innocent man.”</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3416320"/>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Matthew 27:3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When Judas, who had betrayed him, realized that Jesus had been condemned to die, he was filled with remorse. So he took the thirty pieces of silver back to the leading priests and the elders.</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1754326"/>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Romans 3:23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For everyone has sinned; we all fall short of God’s glorious standard. </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3416320"/>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John 20:19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That Sunday evening the disciples were meeting behind locked doors because they were afraid of the Jewish leaders. Suddenly, Jesus was standing there among them! “Peace be with you,” he said.</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3"/>
          <p:cNvSpPr txBox="1">
            <a:spLocks noChangeArrowheads="1"/>
          </p:cNvSpPr>
          <p:nvPr/>
        </p:nvSpPr>
        <p:spPr bwMode="auto">
          <a:xfrm>
            <a:off x="1409700" y="914400"/>
            <a:ext cx="6324600" cy="4493538"/>
          </a:xfrm>
          <a:prstGeom prst="rect">
            <a:avLst/>
          </a:prstGeom>
          <a:noFill/>
          <a:ln w="9525">
            <a:noFill/>
            <a:miter lim="800000"/>
            <a:headEnd/>
            <a:tailEnd/>
          </a:ln>
          <a:effectLst>
            <a:outerShdw dist="35921" dir="2700000" algn="ctr" rotWithShape="0">
              <a:schemeClr val="tx1"/>
            </a:outerShdw>
          </a:effectLst>
        </p:spPr>
        <p:txBody>
          <a:bodyPr>
            <a:spAutoFit/>
          </a:bodyPr>
          <a:lstStyle/>
          <a:p>
            <a:pPr>
              <a:spcBef>
                <a:spcPct val="50000"/>
              </a:spcBef>
            </a:pPr>
            <a:r>
              <a:rPr lang="en-CA" sz="4400" dirty="0">
                <a:solidFill>
                  <a:srgbClr val="FFFF00"/>
                </a:solidFill>
                <a:latin typeface="Verdana" pitchFamily="34" charset="0"/>
              </a:rPr>
              <a:t>Judas </a:t>
            </a:r>
            <a:r>
              <a:rPr lang="en-CA" sz="4400" dirty="0" err="1">
                <a:solidFill>
                  <a:srgbClr val="FFFF00"/>
                </a:solidFill>
                <a:latin typeface="Verdana" pitchFamily="34" charset="0"/>
              </a:rPr>
              <a:t>n</a:t>
            </a:r>
            <a:r>
              <a:rPr lang="en-CA" sz="4400" dirty="0">
                <a:solidFill>
                  <a:srgbClr val="FFFF00"/>
                </a:solidFill>
                <a:latin typeface="Verdana" pitchFamily="34" charset="0"/>
              </a:rPr>
              <a:t>. [ &lt;Judas Iscariot, the disciple who betrayed Jesus] a traitor or betrayer</a:t>
            </a:r>
          </a:p>
          <a:p>
            <a:pPr algn="r">
              <a:spcBef>
                <a:spcPct val="50000"/>
              </a:spcBef>
            </a:pPr>
            <a:r>
              <a:rPr lang="en-US" sz="4400" dirty="0">
                <a:solidFill>
                  <a:srgbClr val="FFFF00"/>
                </a:solidFill>
                <a:latin typeface="Verdana" pitchFamily="34" charset="0"/>
              </a:rPr>
              <a:t>~Collins English Dictionary</a:t>
            </a:r>
            <a:endParaRPr lang="en-CA" sz="4400" dirty="0">
              <a:solidFill>
                <a:srgbClr val="FFFF00"/>
              </a:solidFill>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1"/>
                                        </p:tgtEl>
                                        <p:attrNameLst>
                                          <p:attrName>style.visibility</p:attrName>
                                        </p:attrNameLst>
                                      </p:cBhvr>
                                      <p:to>
                                        <p:strVal val="visible"/>
                                      </p:to>
                                    </p:set>
                                    <p:animEffect transition="in" filter="checkerboard(across)">
                                      <p:cBhvr>
                                        <p:cTn id="7" dur="10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0156" y="857232"/>
            <a:ext cx="8215370" cy="1446550"/>
          </a:xfrm>
          <a:prstGeom prst="rect">
            <a:avLst/>
          </a:prstGeom>
          <a:noFill/>
        </p:spPr>
        <p:txBody>
          <a:bodyPr wrap="square" rtlCol="0">
            <a:spAutoFit/>
          </a:bodyPr>
          <a:lstStyle/>
          <a:p>
            <a:pPr algn="ctr"/>
            <a:r>
              <a:rPr lang="en-CA" sz="8800" dirty="0" smtClean="0">
                <a:solidFill>
                  <a:schemeClr val="bg1"/>
                </a:solidFill>
                <a:effectLst>
                  <a:outerShdw blurRad="38100" dist="38100" dir="2700000" algn="tl">
                    <a:srgbClr val="000000">
                      <a:alpha val="43137"/>
                    </a:srgbClr>
                  </a:outerShdw>
                </a:effectLst>
                <a:latin typeface="Broadway" pitchFamily="82" charset="0"/>
              </a:rPr>
              <a:t>Peace</a:t>
            </a:r>
            <a:endParaRPr lang="en-CA" sz="8800" dirty="0">
              <a:solidFill>
                <a:schemeClr val="bg1"/>
              </a:solidFill>
              <a:effectLst>
                <a:outerShdw blurRad="38100" dist="38100" dir="2700000" algn="tl">
                  <a:srgbClr val="000000">
                    <a:alpha val="43137"/>
                  </a:srgbClr>
                </a:outerShdw>
              </a:effectLst>
              <a:latin typeface="Broadway"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2308324"/>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John 14:27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“I am leaving you with a gift—peace of mind and heart. And the peace I give is a gift the world cannot give. So don’t be troubled or afraid.” </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2862322"/>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Philippians 4:7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Then you will experience God’s peace, which exceeds anything we can understand. His peace will guard your hearts and minds as you live in Christ Jesus.</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1000108"/>
            <a:ext cx="4572000" cy="923330"/>
          </a:xfrm>
          <a:prstGeom prst="rect">
            <a:avLst/>
          </a:prstGeom>
        </p:spPr>
        <p:txBody>
          <a:bodyPr>
            <a:spAutoFit/>
          </a:bodyPr>
          <a:lstStyle/>
          <a:p>
            <a:pPr algn="ctr"/>
            <a:r>
              <a:rPr lang="en-US" sz="5400" dirty="0">
                <a:solidFill>
                  <a:srgbClr val="FFFF00"/>
                </a:solidFill>
                <a:latin typeface="Greek Uncials" pitchFamily="34" charset="0"/>
              </a:rPr>
              <a:t>e</a:t>
            </a:r>
            <a:r>
              <a:rPr lang="en-CA" sz="5400" dirty="0" err="1" smtClean="0">
                <a:solidFill>
                  <a:srgbClr val="FFFF00"/>
                </a:solidFill>
                <a:latin typeface="Greek Uncials" pitchFamily="34" charset="0"/>
              </a:rPr>
              <a:t>ἰρήνη</a:t>
            </a:r>
            <a:endParaRPr lang="en-CA" sz="5400" dirty="0">
              <a:solidFill>
                <a:srgbClr val="FFFF00"/>
              </a:solidFill>
              <a:latin typeface="Greek Uncial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1000108"/>
            <a:ext cx="4572000" cy="923330"/>
          </a:xfrm>
          <a:prstGeom prst="rect">
            <a:avLst/>
          </a:prstGeom>
        </p:spPr>
        <p:txBody>
          <a:bodyPr>
            <a:spAutoFit/>
          </a:bodyPr>
          <a:lstStyle/>
          <a:p>
            <a:pPr algn="ctr"/>
            <a:r>
              <a:rPr lang="en-CA" sz="5400" dirty="0" err="1" smtClean="0">
                <a:solidFill>
                  <a:srgbClr val="FFFF00"/>
                </a:solidFill>
                <a:latin typeface="Arial" pitchFamily="34" charset="0"/>
                <a:cs typeface="Arial" pitchFamily="34" charset="0"/>
              </a:rPr>
              <a:t>Eirēnē</a:t>
            </a:r>
            <a:endParaRPr lang="en-CA" sz="5400" dirty="0">
              <a:solidFill>
                <a:srgbClr val="FFFF00"/>
              </a:solidFill>
              <a:latin typeface="Arial" pitchFamily="34" charset="0"/>
              <a:cs typeface="Arial" pitchFamily="34" charset="0"/>
            </a:endParaRPr>
          </a:p>
        </p:txBody>
      </p:sp>
    </p:spTree>
  </p:cSld>
  <p:clrMapOvr>
    <a:masterClrMapping/>
  </p:clrMapOvr>
  <p:transition>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1200329"/>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Luke 23:46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“Father, I entrust my spirit into your hands!”</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0156" y="857232"/>
            <a:ext cx="8215370" cy="1446550"/>
          </a:xfrm>
          <a:prstGeom prst="rect">
            <a:avLst/>
          </a:prstGeom>
          <a:noFill/>
        </p:spPr>
        <p:txBody>
          <a:bodyPr wrap="square" rtlCol="0">
            <a:spAutoFit/>
          </a:bodyPr>
          <a:lstStyle/>
          <a:p>
            <a:pPr algn="ctr"/>
            <a:r>
              <a:rPr lang="en-CA" sz="8800" dirty="0" smtClean="0">
                <a:solidFill>
                  <a:schemeClr val="bg1"/>
                </a:solidFill>
                <a:effectLst>
                  <a:outerShdw blurRad="38100" dist="38100" dir="2700000" algn="tl">
                    <a:srgbClr val="000000">
                      <a:alpha val="43137"/>
                    </a:srgbClr>
                  </a:outerShdw>
                </a:effectLst>
                <a:latin typeface="Broadway" pitchFamily="82" charset="0"/>
              </a:rPr>
              <a:t>Power</a:t>
            </a:r>
            <a:endParaRPr lang="en-CA" sz="8800" dirty="0">
              <a:solidFill>
                <a:schemeClr val="bg1"/>
              </a:solidFill>
              <a:effectLst>
                <a:outerShdw blurRad="38100" dist="38100" dir="2700000" algn="tl">
                  <a:srgbClr val="000000">
                    <a:alpha val="43137"/>
                  </a:srgbClr>
                </a:outerShdw>
              </a:effectLst>
              <a:latin typeface="Broadway"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Text Box 3"/>
          <p:cNvSpPr txBox="1">
            <a:spLocks noChangeArrowheads="1"/>
          </p:cNvSpPr>
          <p:nvPr/>
        </p:nvSpPr>
        <p:spPr bwMode="auto">
          <a:xfrm>
            <a:off x="285720" y="3857628"/>
            <a:ext cx="2743200" cy="1077218"/>
          </a:xfrm>
          <a:prstGeom prst="rect">
            <a:avLst/>
          </a:prstGeom>
          <a:noFill/>
          <a:ln w="9525">
            <a:noFill/>
            <a:miter lim="800000"/>
            <a:headEnd/>
            <a:tailEnd/>
          </a:ln>
          <a:effectLst>
            <a:outerShdw dist="35921" dir="2700000" algn="ctr" rotWithShape="0">
              <a:schemeClr val="tx2"/>
            </a:outerShdw>
          </a:effectLst>
        </p:spPr>
        <p:txBody>
          <a:bodyPr>
            <a:spAutoFit/>
          </a:bodyPr>
          <a:lstStyle/>
          <a:p>
            <a:pPr algn="ctr">
              <a:spcBef>
                <a:spcPct val="50000"/>
              </a:spcBef>
            </a:pPr>
            <a:r>
              <a:rPr lang="en-US" sz="3200" dirty="0" smtClean="0">
                <a:solidFill>
                  <a:srgbClr val="FFFFFF"/>
                </a:solidFill>
                <a:latin typeface="Times New Roman" pitchFamily="18" charset="0"/>
                <a:cs typeface="Times New Roman" pitchFamily="18" charset="0"/>
              </a:rPr>
              <a:t>Ashleigh Brilliant</a:t>
            </a:r>
            <a:endParaRPr lang="en-CA" sz="2400" kern="1200" dirty="0">
              <a:solidFill>
                <a:srgbClr val="FFFFFF"/>
              </a:solidFill>
              <a:latin typeface="Times New Roman" pitchFamily="18" charset="0"/>
              <a:ea typeface="+mn-ea"/>
              <a:cs typeface="Times New Roman" pitchFamily="18" charset="0"/>
            </a:endParaRPr>
          </a:p>
        </p:txBody>
      </p:sp>
      <p:sp>
        <p:nvSpPr>
          <p:cNvPr id="8" name="Rectangle 2"/>
          <p:cNvSpPr>
            <a:spLocks noChangeArrowheads="1"/>
          </p:cNvSpPr>
          <p:nvPr/>
        </p:nvSpPr>
        <p:spPr bwMode="auto">
          <a:xfrm>
            <a:off x="3581400" y="381000"/>
            <a:ext cx="5181600" cy="2554545"/>
          </a:xfrm>
          <a:prstGeom prst="rect">
            <a:avLst/>
          </a:prstGeom>
          <a:noFill/>
          <a:ln w="9525">
            <a:noFill/>
            <a:miter lim="800000"/>
            <a:headEnd/>
            <a:tailEnd/>
          </a:ln>
          <a:effectLst>
            <a:outerShdw dist="35921" dir="2700000" algn="ctr" rotWithShape="0">
              <a:schemeClr val="tx2"/>
            </a:outerShdw>
          </a:effectLst>
        </p:spPr>
        <p:txBody>
          <a:bodyPr anchor="ctr">
            <a:spAutoFit/>
          </a:bodyPr>
          <a:lstStyle/>
          <a:p>
            <a:r>
              <a:rPr lang="en-CA" sz="4000" dirty="0" smtClean="0">
                <a:ln w="3175">
                  <a:noFill/>
                </a:ln>
                <a:solidFill>
                  <a:srgbClr val="FFFFFF"/>
                </a:solidFill>
                <a:latin typeface="Verdana" pitchFamily="34" charset="0"/>
              </a:rPr>
              <a:t>“All I want is a warm bed and a kind word and unlimited power.”</a:t>
            </a:r>
            <a:endParaRPr lang="en-US" sz="4000" kern="1200" dirty="0">
              <a:ln w="3175">
                <a:noFill/>
              </a:ln>
              <a:solidFill>
                <a:srgbClr val="FFFFFF"/>
              </a:solidFill>
              <a:latin typeface="Verdana" pitchFamily="34" charset="0"/>
              <a:ea typeface="+mn-ea"/>
              <a:cs typeface="+mn-cs"/>
            </a:endParaRPr>
          </a:p>
        </p:txBody>
      </p: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85786" y="1285860"/>
            <a:ext cx="1748829" cy="2520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88067"/>
                                        </p:tgtEl>
                                        <p:attrNameLst>
                                          <p:attrName>style.visibility</p:attrName>
                                        </p:attrNameLst>
                                      </p:cBhvr>
                                      <p:to>
                                        <p:strVal val="visible"/>
                                      </p:to>
                                    </p:set>
                                    <p:anim calcmode="lin" valueType="num">
                                      <p:cBhvr>
                                        <p:cTn id="7" dur="1000" fill="hold"/>
                                        <p:tgtEl>
                                          <p:spTgt spid="88067"/>
                                        </p:tgtEl>
                                        <p:attrNameLst>
                                          <p:attrName>ppt_w</p:attrName>
                                        </p:attrNameLst>
                                      </p:cBhvr>
                                      <p:tavLst>
                                        <p:tav tm="0">
                                          <p:val>
                                            <p:strVal val="#ppt_w+.3"/>
                                          </p:val>
                                        </p:tav>
                                        <p:tav tm="100000">
                                          <p:val>
                                            <p:strVal val="#ppt_w"/>
                                          </p:val>
                                        </p:tav>
                                      </p:tavLst>
                                    </p:anim>
                                    <p:anim calcmode="lin" valueType="num">
                                      <p:cBhvr>
                                        <p:cTn id="8" dur="1000" fill="hold"/>
                                        <p:tgtEl>
                                          <p:spTgt spid="88067"/>
                                        </p:tgtEl>
                                        <p:attrNameLst>
                                          <p:attrName>ppt_h</p:attrName>
                                        </p:attrNameLst>
                                      </p:cBhvr>
                                      <p:tavLst>
                                        <p:tav tm="0">
                                          <p:val>
                                            <p:strVal val="#ppt_h"/>
                                          </p:val>
                                        </p:tav>
                                        <p:tav tm="100000">
                                          <p:val>
                                            <p:strVal val="#ppt_h"/>
                                          </p:val>
                                        </p:tav>
                                      </p:tavLst>
                                    </p:anim>
                                    <p:animEffect transition="in" filter="fade">
                                      <p:cBhvr>
                                        <p:cTn id="9" dur="1000"/>
                                        <p:tgtEl>
                                          <p:spTgt spid="88067"/>
                                        </p:tgtEl>
                                      </p:cBhvr>
                                    </p:animEffect>
                                  </p:childTnLst>
                                </p:cTn>
                              </p:par>
                            </p:childTnLst>
                          </p:cTn>
                        </p:par>
                        <p:par>
                          <p:cTn id="10" fill="hold">
                            <p:stCondLst>
                              <p:cond delay="1000"/>
                            </p:stCondLst>
                            <p:childTnLst>
                              <p:par>
                                <p:cTn id="11" presetID="9"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3416320"/>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Acts 1:8</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 “But you will receive power when the Holy Spirit comes upon you. And you will be my witnesses, telling people about me everywhere—in Jerusalem, throughout Judea, in Samaria, and to the ends of the earth.”</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1000108"/>
            <a:ext cx="4572000" cy="923330"/>
          </a:xfrm>
          <a:prstGeom prst="rect">
            <a:avLst/>
          </a:prstGeom>
        </p:spPr>
        <p:txBody>
          <a:bodyPr>
            <a:spAutoFit/>
          </a:bodyPr>
          <a:lstStyle/>
          <a:p>
            <a:pPr algn="ctr"/>
            <a:r>
              <a:rPr lang="en-CA" sz="5400" dirty="0" err="1" smtClean="0">
                <a:solidFill>
                  <a:srgbClr val="FFFF00"/>
                </a:solidFill>
                <a:latin typeface="Greek Uncials" pitchFamily="34" charset="0"/>
              </a:rPr>
              <a:t>δύναμις</a:t>
            </a:r>
            <a:r>
              <a:rPr lang="en-CA" sz="5400" dirty="0" smtClean="0">
                <a:solidFill>
                  <a:srgbClr val="FFFF00"/>
                </a:solidFill>
                <a:latin typeface="Greek Uncials" pitchFamily="34" charset="0"/>
              </a:rPr>
              <a:t>—</a:t>
            </a:r>
            <a:endParaRPr lang="en-CA" sz="5400" dirty="0">
              <a:solidFill>
                <a:srgbClr val="FFFF00"/>
              </a:solidFill>
              <a:latin typeface="Greek Uncial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28794" y="142852"/>
            <a:ext cx="5291641"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an Outsider </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1000108"/>
            <a:ext cx="4572000" cy="923330"/>
          </a:xfrm>
          <a:prstGeom prst="rect">
            <a:avLst/>
          </a:prstGeom>
        </p:spPr>
        <p:txBody>
          <a:bodyPr>
            <a:spAutoFit/>
          </a:bodyPr>
          <a:lstStyle/>
          <a:p>
            <a:pPr algn="ctr"/>
            <a:r>
              <a:rPr lang="en-CA" sz="5400" dirty="0" err="1" smtClean="0">
                <a:solidFill>
                  <a:srgbClr val="FFFF00"/>
                </a:solidFill>
                <a:latin typeface="Arial" pitchFamily="34" charset="0"/>
                <a:cs typeface="Arial" pitchFamily="34" charset="0"/>
              </a:rPr>
              <a:t>Dynamis</a:t>
            </a:r>
            <a:endParaRPr lang="en-CA" sz="5400" dirty="0">
              <a:solidFill>
                <a:srgbClr val="FFFF00"/>
              </a:solidFill>
              <a:latin typeface="Arial" pitchFamily="34" charset="0"/>
              <a:cs typeface="Arial" pitchFamily="34" charset="0"/>
            </a:endParaRPr>
          </a:p>
        </p:txBody>
      </p:sp>
    </p:spTree>
  </p:cSld>
  <p:clrMapOvr>
    <a:masterClrMapping/>
  </p:clrMapOvr>
  <p:transition>
    <p:randomBa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randomBa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5852" y="142852"/>
            <a:ext cx="6535635"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The Forgiveness of Christ</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5852" y="142852"/>
            <a:ext cx="6535635"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The Forgiveness of Christ</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3" name="Rectangle 2"/>
          <p:cNvSpPr/>
          <p:nvPr/>
        </p:nvSpPr>
        <p:spPr>
          <a:xfrm>
            <a:off x="2214546" y="1285860"/>
            <a:ext cx="4624664" cy="830997"/>
          </a:xfrm>
          <a:prstGeom prst="rect">
            <a:avLst/>
          </a:prstGeom>
          <a:blipFill>
            <a:blip r:embed="rId4"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The Peace of God</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5852" y="142852"/>
            <a:ext cx="6535635"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The Forgiveness of Christ</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3" name="Rectangle 2"/>
          <p:cNvSpPr/>
          <p:nvPr/>
        </p:nvSpPr>
        <p:spPr>
          <a:xfrm>
            <a:off x="2214546" y="1285860"/>
            <a:ext cx="4624664" cy="830997"/>
          </a:xfrm>
          <a:prstGeom prst="rect">
            <a:avLst/>
          </a:prstGeom>
          <a:blipFill>
            <a:blip r:embed="rId4"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The Peace of God</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4" name="Rectangle 3"/>
          <p:cNvSpPr/>
          <p:nvPr/>
        </p:nvSpPr>
        <p:spPr>
          <a:xfrm>
            <a:off x="944429" y="2428868"/>
            <a:ext cx="7199471"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The Power of the Holy </a:t>
            </a:r>
            <a:r>
              <a:rPr lang="en-CA" sz="4800" b="1" dirty="0" err="1"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Spirt</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28794" y="142852"/>
            <a:ext cx="5291641"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an Outsider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3" name="Rectangle 2"/>
          <p:cNvSpPr/>
          <p:nvPr/>
        </p:nvSpPr>
        <p:spPr>
          <a:xfrm>
            <a:off x="2148986" y="1285860"/>
            <a:ext cx="4851906" cy="830997"/>
          </a:xfrm>
          <a:prstGeom prst="rect">
            <a:avLst/>
          </a:prstGeom>
          <a:blipFill>
            <a:blip r:embed="rId4"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 Coward </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28794" y="142852"/>
            <a:ext cx="5291641"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an Outsider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3" name="Rectangle 2"/>
          <p:cNvSpPr/>
          <p:nvPr/>
        </p:nvSpPr>
        <p:spPr>
          <a:xfrm>
            <a:off x="2148986" y="1285860"/>
            <a:ext cx="4851906" cy="830997"/>
          </a:xfrm>
          <a:prstGeom prst="rect">
            <a:avLst/>
          </a:prstGeom>
          <a:blipFill>
            <a:blip r:embed="rId4"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 Coward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4" name="Rectangle 3"/>
          <p:cNvSpPr/>
          <p:nvPr/>
        </p:nvSpPr>
        <p:spPr>
          <a:xfrm>
            <a:off x="2495515" y="2428868"/>
            <a:ext cx="4148187" cy="830997"/>
          </a:xfrm>
          <a:prstGeom prst="rect">
            <a:avLst/>
          </a:prstGeom>
          <a:blipFill>
            <a:blip r:embed="rId5"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Greedy </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28794" y="142852"/>
            <a:ext cx="5291641"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an Outsider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3" name="Rectangle 2"/>
          <p:cNvSpPr/>
          <p:nvPr/>
        </p:nvSpPr>
        <p:spPr>
          <a:xfrm>
            <a:off x="2148986" y="1285860"/>
            <a:ext cx="4851906" cy="830997"/>
          </a:xfrm>
          <a:prstGeom prst="rect">
            <a:avLst/>
          </a:prstGeom>
          <a:blipFill>
            <a:blip r:embed="rId4"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 Coward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4" name="Rectangle 3"/>
          <p:cNvSpPr/>
          <p:nvPr/>
        </p:nvSpPr>
        <p:spPr>
          <a:xfrm>
            <a:off x="2495515" y="2428868"/>
            <a:ext cx="4148187" cy="830997"/>
          </a:xfrm>
          <a:prstGeom prst="rect">
            <a:avLst/>
          </a:prstGeom>
          <a:blipFill>
            <a:blip r:embed="rId5"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Greedy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6" name="Rectangle 5"/>
          <p:cNvSpPr/>
          <p:nvPr/>
        </p:nvSpPr>
        <p:spPr>
          <a:xfrm>
            <a:off x="2671750" y="3571876"/>
            <a:ext cx="3755451" cy="830997"/>
          </a:xfrm>
          <a:prstGeom prst="rect">
            <a:avLst/>
          </a:prstGeom>
          <a:blipFill>
            <a:blip r:embed="rId6"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Nasty </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28794" y="142852"/>
            <a:ext cx="5291641"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an Outsider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3" name="Rectangle 2"/>
          <p:cNvSpPr/>
          <p:nvPr/>
        </p:nvSpPr>
        <p:spPr>
          <a:xfrm>
            <a:off x="2148986" y="1285860"/>
            <a:ext cx="4851906" cy="830997"/>
          </a:xfrm>
          <a:prstGeom prst="rect">
            <a:avLst/>
          </a:prstGeom>
          <a:blipFill>
            <a:blip r:embed="rId4"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 Coward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4" name="Rectangle 3"/>
          <p:cNvSpPr/>
          <p:nvPr/>
        </p:nvSpPr>
        <p:spPr>
          <a:xfrm>
            <a:off x="2495515" y="2428868"/>
            <a:ext cx="4148187" cy="830997"/>
          </a:xfrm>
          <a:prstGeom prst="rect">
            <a:avLst/>
          </a:prstGeom>
          <a:blipFill>
            <a:blip r:embed="rId5"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Greedy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6" name="Rectangle 5"/>
          <p:cNvSpPr/>
          <p:nvPr/>
        </p:nvSpPr>
        <p:spPr>
          <a:xfrm>
            <a:off x="2671750" y="3571876"/>
            <a:ext cx="3755451" cy="830997"/>
          </a:xfrm>
          <a:prstGeom prst="rect">
            <a:avLst/>
          </a:prstGeom>
          <a:blipFill>
            <a:blip r:embed="rId6"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Nasty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7" name="Rectangle 6"/>
          <p:cNvSpPr/>
          <p:nvPr/>
        </p:nvSpPr>
        <p:spPr>
          <a:xfrm>
            <a:off x="2285984" y="4714884"/>
            <a:ext cx="4486806" cy="830997"/>
          </a:xfrm>
          <a:prstGeom prst="rect">
            <a:avLst/>
          </a:prstGeom>
          <a:blipFill>
            <a:blip r:embed="rId7"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 Patriot </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28794" y="142852"/>
            <a:ext cx="5291641" cy="830997"/>
          </a:xfrm>
          <a:prstGeom prst="rect">
            <a:avLst/>
          </a:prstGeom>
          <a:blipFill>
            <a:blip r:embed="rId3">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an Outsider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3" name="Rectangle 2"/>
          <p:cNvSpPr/>
          <p:nvPr/>
        </p:nvSpPr>
        <p:spPr>
          <a:xfrm>
            <a:off x="2148986" y="1285860"/>
            <a:ext cx="4851906" cy="830997"/>
          </a:xfrm>
          <a:prstGeom prst="rect">
            <a:avLst/>
          </a:prstGeom>
          <a:blipFill>
            <a:blip r:embed="rId4"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 Coward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4" name="Rectangle 3"/>
          <p:cNvSpPr/>
          <p:nvPr/>
        </p:nvSpPr>
        <p:spPr>
          <a:xfrm>
            <a:off x="2495515" y="2428868"/>
            <a:ext cx="4148187" cy="830997"/>
          </a:xfrm>
          <a:prstGeom prst="rect">
            <a:avLst/>
          </a:prstGeom>
          <a:blipFill>
            <a:blip r:embed="rId5"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Greedy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6" name="Rectangle 5"/>
          <p:cNvSpPr/>
          <p:nvPr/>
        </p:nvSpPr>
        <p:spPr>
          <a:xfrm>
            <a:off x="2671750" y="3571876"/>
            <a:ext cx="3755451" cy="830997"/>
          </a:xfrm>
          <a:prstGeom prst="rect">
            <a:avLst/>
          </a:prstGeom>
          <a:blipFill>
            <a:blip r:embed="rId6"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Nasty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7" name="Rectangle 6"/>
          <p:cNvSpPr/>
          <p:nvPr/>
        </p:nvSpPr>
        <p:spPr>
          <a:xfrm>
            <a:off x="2285984" y="4714884"/>
            <a:ext cx="4486806" cy="830997"/>
          </a:xfrm>
          <a:prstGeom prst="rect">
            <a:avLst/>
          </a:prstGeom>
          <a:blipFill>
            <a:blip r:embed="rId7"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a Patriot </a:t>
            </a:r>
            <a:endParaRPr lang="en-US" sz="4800" b="1" cap="none" spc="0" dirty="0">
              <a:ln>
                <a:prstDash val="solid"/>
              </a:ln>
              <a:solidFill>
                <a:schemeClr val="bg1">
                  <a:lumMod val="85000"/>
                </a:schemeClr>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8" name="Rectangle 7"/>
          <p:cNvSpPr/>
          <p:nvPr/>
        </p:nvSpPr>
        <p:spPr>
          <a:xfrm>
            <a:off x="2685404" y="5857892"/>
            <a:ext cx="3758272" cy="830997"/>
          </a:xfrm>
          <a:prstGeom prst="rect">
            <a:avLst/>
          </a:prstGeom>
          <a:blipFill>
            <a:blip r:embed="rId8" cstate="screen">
              <a:extLst>
                <a:ext uri="{28A0092B-C50C-407E-A947-70E740481C1C}">
                  <a14:useLocalDpi xmlns:a14="http://schemas.microsoft.com/office/drawing/2010/main" val="0"/>
                </a:ext>
              </a:extLst>
            </a:blip>
            <a:stretch>
              <a:fillRect/>
            </a:stretch>
          </a:blipFill>
          <a:ln>
            <a:solidFill>
              <a:schemeClr val="tx2">
                <a:lumMod val="60000"/>
                <a:lumOff val="40000"/>
              </a:schemeClr>
            </a:solidFill>
          </a:ln>
          <a:scene3d>
            <a:camera prst="orthographicFront">
              <a:rot lat="0" lon="0" rev="0"/>
            </a:camera>
            <a:lightRig rig="glow" dir="t">
              <a:rot lat="0" lon="0" rev="3600000"/>
            </a:lightRig>
          </a:scene3d>
          <a:sp3d>
            <a:bevelT prst="convex"/>
          </a:sp3d>
        </p:spPr>
        <p:txBody>
          <a:bodyPr wrap="none" lIns="91440" tIns="45720" rIns="91440" bIns="45720">
            <a:spAutoFit/>
            <a:sp3d prstMaterial="softEdge">
              <a:bevelT w="29210" h="16510"/>
              <a:contourClr>
                <a:schemeClr val="accent4">
                  <a:alpha val="95000"/>
                </a:schemeClr>
              </a:contourClr>
            </a:sp3d>
          </a:bodyPr>
          <a:lstStyle/>
          <a:p>
            <a:pPr algn="ctr"/>
            <a:r>
              <a:rPr lang="en-CA" sz="4800" b="1" dirty="0" smtClean="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rPr>
              <a:t>He was Naive </a:t>
            </a:r>
            <a:endParaRPr lang="en-US" sz="4800" b="1" cap="none" spc="0" dirty="0">
              <a:ln>
                <a:prstDash val="solid"/>
              </a:ln>
              <a:solidFill>
                <a:schemeClr val="bg1"/>
              </a:soli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sp>
        <p:nvSpPr>
          <p:cNvPr id="9" name="Rectangle 8"/>
          <p:cNvSpPr/>
          <p:nvPr/>
        </p:nvSpPr>
        <p:spPr>
          <a:xfrm>
            <a:off x="3673100" y="3244334"/>
            <a:ext cx="1797800" cy="369332"/>
          </a:xfrm>
          <a:prstGeom prst="rect">
            <a:avLst/>
          </a:prstGeom>
        </p:spPr>
        <p:txBody>
          <a:bodyPr wrap="none">
            <a:spAutoFit/>
          </a:bodyPr>
          <a:lstStyle/>
          <a:p>
            <a:r>
              <a:rPr lang="en-CA" b="1" dirty="0"/>
              <a:t>He was a Patriot </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 y="457200"/>
            <a:ext cx="8001000" cy="1754326"/>
          </a:xfrm>
          <a:prstGeom prst="rect">
            <a:avLst/>
          </a:prstGeom>
          <a:solidFill>
            <a:srgbClr val="9E58B4">
              <a:alpha val="52157"/>
            </a:srgbClr>
          </a:solidFill>
        </p:spPr>
        <p:style>
          <a:lnRef idx="0">
            <a:schemeClr val="dk1"/>
          </a:lnRef>
          <a:fillRef idx="3">
            <a:schemeClr val="dk1"/>
          </a:fillRef>
          <a:effectRef idx="3">
            <a:schemeClr val="dk1"/>
          </a:effectRef>
          <a:fontRef idx="minor">
            <a:schemeClr val="lt1"/>
          </a:fontRef>
        </p:style>
        <p:txBody>
          <a:bodyPr wrap="square" rtlCol="0">
            <a:spAutoFit/>
          </a:bodyPr>
          <a:lstStyle/>
          <a:p>
            <a:pPr fontAlgn="base">
              <a:spcBef>
                <a:spcPct val="0"/>
              </a:spcBef>
              <a:spcAft>
                <a:spcPct val="0"/>
              </a:spcAft>
            </a:pPr>
            <a:r>
              <a:rPr lang="en-CA" sz="3600" b="1" dirty="0" smtClean="0">
                <a:ln w="12700">
                  <a:noFill/>
                  <a:prstDash val="solid"/>
                </a:ln>
                <a:solidFill>
                  <a:srgbClr val="FFFFFF"/>
                </a:solidFill>
                <a:effectLst>
                  <a:outerShdw blurRad="50800" dist="38100" dir="2700000" algn="tl" rotWithShape="0">
                    <a:prstClr val="black">
                      <a:alpha val="40000"/>
                    </a:prstClr>
                  </a:outerShdw>
                </a:effectLst>
                <a:latin typeface="Georgia" pitchFamily="18" charset="0"/>
              </a:rPr>
              <a:t>Matthew 27:5 </a:t>
            </a:r>
            <a:r>
              <a:rPr lang="en-CA" sz="3600" dirty="0" smtClean="0">
                <a:ln w="12700">
                  <a:noFill/>
                  <a:prstDash val="solid"/>
                </a:ln>
                <a:solidFill>
                  <a:srgbClr val="FFFF00"/>
                </a:solidFill>
                <a:effectLst>
                  <a:outerShdw blurRad="50800" dist="38100" dir="2700000" algn="tl" rotWithShape="0">
                    <a:prstClr val="black">
                      <a:alpha val="40000"/>
                    </a:prstClr>
                  </a:outerShdw>
                </a:effectLst>
                <a:latin typeface="Georgia" pitchFamily="18" charset="0"/>
              </a:rPr>
              <a:t>Then Judas threw the silver coins down in the Temple and went out and hanged himself.</a:t>
            </a:r>
            <a:endParaRPr lang="en-US" sz="3600" kern="1200" dirty="0">
              <a:ln w="12700">
                <a:noFill/>
                <a:prstDash val="solid"/>
              </a:ln>
              <a:solidFill>
                <a:srgbClr val="FFFF00"/>
              </a:solidFill>
              <a:effectLst>
                <a:outerShdw blurRad="50800" dist="38100" dir="2700000" algn="tl" rotWithShape="0">
                  <a:prstClr val="black">
                    <a:alpha val="40000"/>
                  </a:prstClr>
                </a:outerShdw>
              </a:effectLst>
              <a:latin typeface="Georgia" pitchFamily="18"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TotalTime>
  <Words>520</Words>
  <Application>Microsoft Office PowerPoint</Application>
  <PresentationFormat>On-screen Show (4:3)</PresentationFormat>
  <Paragraphs>70</Paragraphs>
  <Slides>35</Slides>
  <Notes>14</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Denn Guptill</dc:creator>
  <cp:lastModifiedBy>Vostro</cp:lastModifiedBy>
  <cp:revision>13</cp:revision>
  <dcterms:created xsi:type="dcterms:W3CDTF">2009-04-11T13:17:30Z</dcterms:created>
  <dcterms:modified xsi:type="dcterms:W3CDTF">2014-03-13T13:21:21Z</dcterms:modified>
</cp:coreProperties>
</file>